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44" r:id="rId1"/>
  </p:sldMasterIdLst>
  <p:sldIdLst>
    <p:sldId id="256" r:id="rId2"/>
    <p:sldId id="264" r:id="rId3"/>
    <p:sldId id="266" r:id="rId4"/>
    <p:sldId id="265" r:id="rId5"/>
    <p:sldId id="269" r:id="rId6"/>
    <p:sldId id="270" r:id="rId7"/>
    <p:sldId id="259" r:id="rId8"/>
    <p:sldId id="258" r:id="rId9"/>
    <p:sldId id="260" r:id="rId10"/>
    <p:sldId id="261" r:id="rId11"/>
    <p:sldId id="262" r:id="rId12"/>
    <p:sldId id="263" r:id="rId13"/>
    <p:sldId id="268" r:id="rId14"/>
    <p:sldId id="271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1" d="100"/>
          <a:sy n="71" d="100"/>
        </p:scale>
        <p:origin x="-127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3CE7C6-14CB-4416-8AD0-FC1E068809B0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1F428DD-6AA8-414A-9235-78E2E5FD29D2}">
      <dgm:prSet phldrT="[Текст]" custT="1"/>
      <dgm:spPr/>
      <dgm:t>
        <a:bodyPr/>
        <a:lstStyle/>
        <a:p>
          <a:r>
            <a:rPr lang="ru-RU" sz="1400" dirty="0" smtClean="0"/>
            <a:t>СКР</a:t>
          </a:r>
        </a:p>
        <a:p>
          <a:r>
            <a:rPr lang="ru-RU" sz="1400" dirty="0" smtClean="0"/>
            <a:t>«Мир вокруг нас»</a:t>
          </a:r>
          <a:endParaRPr lang="ru-RU" sz="1400" dirty="0"/>
        </a:p>
      </dgm:t>
    </dgm:pt>
    <dgm:pt modelId="{98CDC2CB-EA3E-48B9-910F-9EDE436386DE}" type="parTrans" cxnId="{14E0DF8A-F615-4BF0-ACBF-32EAC913041B}">
      <dgm:prSet/>
      <dgm:spPr/>
      <dgm:t>
        <a:bodyPr/>
        <a:lstStyle/>
        <a:p>
          <a:endParaRPr lang="ru-RU"/>
        </a:p>
      </dgm:t>
    </dgm:pt>
    <dgm:pt modelId="{7E396B4C-5DFC-4ECA-9E1D-491626DC998C}" type="sibTrans" cxnId="{14E0DF8A-F615-4BF0-ACBF-32EAC913041B}">
      <dgm:prSet/>
      <dgm:spPr/>
      <dgm:t>
        <a:bodyPr/>
        <a:lstStyle/>
        <a:p>
          <a:endParaRPr lang="ru-RU"/>
        </a:p>
      </dgm:t>
    </dgm:pt>
    <dgm:pt modelId="{FD913D45-40AE-40D0-BE0E-10C1A6156E78}">
      <dgm:prSet phldrT="[Текст]" custT="1"/>
      <dgm:spPr/>
      <dgm:t>
        <a:bodyPr/>
        <a:lstStyle/>
        <a:p>
          <a:r>
            <a:rPr lang="ru-RU" sz="1400" dirty="0" smtClean="0"/>
            <a:t>ПР</a:t>
          </a:r>
        </a:p>
        <a:p>
          <a:r>
            <a:rPr lang="ru-RU" sz="1400" dirty="0" smtClean="0"/>
            <a:t>«Мой любимый город и край»</a:t>
          </a:r>
          <a:endParaRPr lang="ru-RU" sz="1400" dirty="0"/>
        </a:p>
      </dgm:t>
    </dgm:pt>
    <dgm:pt modelId="{B246E501-5647-4961-99F6-E82C338CBCBA}" type="parTrans" cxnId="{DFACB1E5-2F85-469C-B31A-2F25AEB25FEB}">
      <dgm:prSet/>
      <dgm:spPr/>
      <dgm:t>
        <a:bodyPr/>
        <a:lstStyle/>
        <a:p>
          <a:endParaRPr lang="ru-RU"/>
        </a:p>
      </dgm:t>
    </dgm:pt>
    <dgm:pt modelId="{B2C4A0DC-8B13-44E9-8D65-3A9DAF91D688}" type="sibTrans" cxnId="{DFACB1E5-2F85-469C-B31A-2F25AEB25FEB}">
      <dgm:prSet/>
      <dgm:spPr/>
      <dgm:t>
        <a:bodyPr/>
        <a:lstStyle/>
        <a:p>
          <a:endParaRPr lang="ru-RU"/>
        </a:p>
      </dgm:t>
    </dgm:pt>
    <dgm:pt modelId="{DD04ABEF-CD6A-43F2-905D-FC22EF8046F7}">
      <dgm:prSet phldrT="[Текст]" custT="1"/>
      <dgm:spPr/>
      <dgm:t>
        <a:bodyPr/>
        <a:lstStyle/>
        <a:p>
          <a:r>
            <a:rPr lang="ru-RU" sz="1400" dirty="0" smtClean="0"/>
            <a:t>РР</a:t>
          </a:r>
        </a:p>
        <a:p>
          <a:r>
            <a:rPr lang="ru-RU" sz="1400" dirty="0" smtClean="0"/>
            <a:t>«Говорю о тебе, моя родина»</a:t>
          </a:r>
          <a:endParaRPr lang="ru-RU" sz="1400" dirty="0"/>
        </a:p>
      </dgm:t>
    </dgm:pt>
    <dgm:pt modelId="{B5A93C3A-0982-40E4-B7F8-52F9E143EB7F}" type="parTrans" cxnId="{4C86E573-016E-469A-9FA5-B89DC6D65974}">
      <dgm:prSet/>
      <dgm:spPr/>
      <dgm:t>
        <a:bodyPr/>
        <a:lstStyle/>
        <a:p>
          <a:endParaRPr lang="ru-RU"/>
        </a:p>
      </dgm:t>
    </dgm:pt>
    <dgm:pt modelId="{33F357FB-36B0-4C98-94F0-1295F0065EC3}" type="sibTrans" cxnId="{4C86E573-016E-469A-9FA5-B89DC6D65974}">
      <dgm:prSet/>
      <dgm:spPr/>
      <dgm:t>
        <a:bodyPr/>
        <a:lstStyle/>
        <a:p>
          <a:endParaRPr lang="ru-RU"/>
        </a:p>
      </dgm:t>
    </dgm:pt>
    <dgm:pt modelId="{47C14BF6-FCD6-4008-A4B3-5FB4317AE12E}">
      <dgm:prSet phldrT="[Текст]" custT="1"/>
      <dgm:spPr/>
      <dgm:t>
        <a:bodyPr/>
        <a:lstStyle/>
        <a:p>
          <a:r>
            <a:rPr lang="ru-RU" sz="1400" dirty="0" smtClean="0"/>
            <a:t>ХР</a:t>
          </a:r>
        </a:p>
        <a:p>
          <a:r>
            <a:rPr lang="ru-RU" sz="1400" dirty="0" smtClean="0"/>
            <a:t>«Малочисленные народы Приамурья и Севера»</a:t>
          </a:r>
        </a:p>
        <a:p>
          <a:endParaRPr lang="ru-RU" sz="900" dirty="0"/>
        </a:p>
      </dgm:t>
    </dgm:pt>
    <dgm:pt modelId="{FA9065A5-BA46-4E8D-8D41-0AC2D2A6F1CC}" type="parTrans" cxnId="{0BA6982E-FEF6-4441-A74F-6906C8FB84E7}">
      <dgm:prSet/>
      <dgm:spPr/>
      <dgm:t>
        <a:bodyPr/>
        <a:lstStyle/>
        <a:p>
          <a:endParaRPr lang="ru-RU"/>
        </a:p>
      </dgm:t>
    </dgm:pt>
    <dgm:pt modelId="{54346A4F-C3E4-4D51-B1F4-C947925E7F13}" type="sibTrans" cxnId="{0BA6982E-FEF6-4441-A74F-6906C8FB84E7}">
      <dgm:prSet/>
      <dgm:spPr/>
      <dgm:t>
        <a:bodyPr/>
        <a:lstStyle/>
        <a:p>
          <a:endParaRPr lang="ru-RU"/>
        </a:p>
      </dgm:t>
    </dgm:pt>
    <dgm:pt modelId="{5C9EFEEC-7AE7-45F4-9C52-8678DF656BD6}">
      <dgm:prSet phldrT="[Текст]" custT="1"/>
      <dgm:spPr/>
      <dgm:t>
        <a:bodyPr/>
        <a:lstStyle/>
        <a:p>
          <a:r>
            <a:rPr lang="ru-RU" sz="1400" dirty="0" smtClean="0"/>
            <a:t>ФР</a:t>
          </a:r>
        </a:p>
        <a:p>
          <a:r>
            <a:rPr lang="ru-RU" sz="1400" dirty="0" smtClean="0"/>
            <a:t>«Игры малочисленных народов Приамурья  и Севера»</a:t>
          </a:r>
          <a:endParaRPr lang="ru-RU" sz="1400" dirty="0"/>
        </a:p>
      </dgm:t>
    </dgm:pt>
    <dgm:pt modelId="{D61DEEFA-0EFB-467D-94B1-33B7CBE62784}" type="parTrans" cxnId="{2421F4A0-17F0-4376-B52D-61028D3FB5A7}">
      <dgm:prSet/>
      <dgm:spPr/>
      <dgm:t>
        <a:bodyPr/>
        <a:lstStyle/>
        <a:p>
          <a:endParaRPr lang="ru-RU"/>
        </a:p>
      </dgm:t>
    </dgm:pt>
    <dgm:pt modelId="{A1843D71-87C4-4F80-AC75-20B79C034749}" type="sibTrans" cxnId="{2421F4A0-17F0-4376-B52D-61028D3FB5A7}">
      <dgm:prSet/>
      <dgm:spPr/>
      <dgm:t>
        <a:bodyPr/>
        <a:lstStyle/>
        <a:p>
          <a:endParaRPr lang="ru-RU"/>
        </a:p>
      </dgm:t>
    </dgm:pt>
    <dgm:pt modelId="{CA3099A0-5516-41B1-A189-36CB793952E3}" type="pres">
      <dgm:prSet presAssocID="{263CE7C6-14CB-4416-8AD0-FC1E068809B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CEE0F0B-7762-407F-8C39-1EF4CB1EA046}" type="pres">
      <dgm:prSet presAssocID="{263CE7C6-14CB-4416-8AD0-FC1E068809B0}" presName="cycle" presStyleCnt="0"/>
      <dgm:spPr/>
    </dgm:pt>
    <dgm:pt modelId="{9F60EE03-B7A6-4317-8F0C-21C453CD87EA}" type="pres">
      <dgm:prSet presAssocID="{01F428DD-6AA8-414A-9235-78E2E5FD29D2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C02DD8-1F6B-4224-BC68-CFDBE767F4D2}" type="pres">
      <dgm:prSet presAssocID="{7E396B4C-5DFC-4ECA-9E1D-491626DC998C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0E3B4BB8-121F-4F73-9CBE-5DA2C95847EE}" type="pres">
      <dgm:prSet presAssocID="{FD913D45-40AE-40D0-BE0E-10C1A6156E78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42A7C3-8932-40C6-9B81-3AF3A9DDEC28}" type="pres">
      <dgm:prSet presAssocID="{DD04ABEF-CD6A-43F2-905D-FC22EF8046F7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9F7F38-1732-4BF1-836C-C04828CF28AE}" type="pres">
      <dgm:prSet presAssocID="{47C14BF6-FCD6-4008-A4B3-5FB4317AE12E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3897EA-31D6-4C0B-98E4-BB62E26B9CCC}" type="pres">
      <dgm:prSet presAssocID="{5C9EFEEC-7AE7-45F4-9C52-8678DF656BD6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803DEC7-4FE8-42E0-8152-907C6DB35D92}" type="presOf" srcId="{263CE7C6-14CB-4416-8AD0-FC1E068809B0}" destId="{CA3099A0-5516-41B1-A189-36CB793952E3}" srcOrd="0" destOrd="0" presId="urn:microsoft.com/office/officeart/2005/8/layout/cycle3"/>
    <dgm:cxn modelId="{DFACB1E5-2F85-469C-B31A-2F25AEB25FEB}" srcId="{263CE7C6-14CB-4416-8AD0-FC1E068809B0}" destId="{FD913D45-40AE-40D0-BE0E-10C1A6156E78}" srcOrd="1" destOrd="0" parTransId="{B246E501-5647-4961-99F6-E82C338CBCBA}" sibTransId="{B2C4A0DC-8B13-44E9-8D65-3A9DAF91D688}"/>
    <dgm:cxn modelId="{BB4ECB53-54B7-4124-ABB9-EE66127BFBF9}" type="presOf" srcId="{5C9EFEEC-7AE7-45F4-9C52-8678DF656BD6}" destId="{D23897EA-31D6-4C0B-98E4-BB62E26B9CCC}" srcOrd="0" destOrd="0" presId="urn:microsoft.com/office/officeart/2005/8/layout/cycle3"/>
    <dgm:cxn modelId="{39CC876F-87E2-4078-B8BE-5A78BAA54FA2}" type="presOf" srcId="{01F428DD-6AA8-414A-9235-78E2E5FD29D2}" destId="{9F60EE03-B7A6-4317-8F0C-21C453CD87EA}" srcOrd="0" destOrd="0" presId="urn:microsoft.com/office/officeart/2005/8/layout/cycle3"/>
    <dgm:cxn modelId="{14E0DF8A-F615-4BF0-ACBF-32EAC913041B}" srcId="{263CE7C6-14CB-4416-8AD0-FC1E068809B0}" destId="{01F428DD-6AA8-414A-9235-78E2E5FD29D2}" srcOrd="0" destOrd="0" parTransId="{98CDC2CB-EA3E-48B9-910F-9EDE436386DE}" sibTransId="{7E396B4C-5DFC-4ECA-9E1D-491626DC998C}"/>
    <dgm:cxn modelId="{1F104A48-E971-43FC-985E-AEB4D160DC1C}" type="presOf" srcId="{DD04ABEF-CD6A-43F2-905D-FC22EF8046F7}" destId="{1D42A7C3-8932-40C6-9B81-3AF3A9DDEC28}" srcOrd="0" destOrd="0" presId="urn:microsoft.com/office/officeart/2005/8/layout/cycle3"/>
    <dgm:cxn modelId="{4C86E573-016E-469A-9FA5-B89DC6D65974}" srcId="{263CE7C6-14CB-4416-8AD0-FC1E068809B0}" destId="{DD04ABEF-CD6A-43F2-905D-FC22EF8046F7}" srcOrd="2" destOrd="0" parTransId="{B5A93C3A-0982-40E4-B7F8-52F9E143EB7F}" sibTransId="{33F357FB-36B0-4C98-94F0-1295F0065EC3}"/>
    <dgm:cxn modelId="{1297D132-A883-40EA-B1B0-E34A6E0F337D}" type="presOf" srcId="{47C14BF6-FCD6-4008-A4B3-5FB4317AE12E}" destId="{389F7F38-1732-4BF1-836C-C04828CF28AE}" srcOrd="0" destOrd="0" presId="urn:microsoft.com/office/officeart/2005/8/layout/cycle3"/>
    <dgm:cxn modelId="{0BA6982E-FEF6-4441-A74F-6906C8FB84E7}" srcId="{263CE7C6-14CB-4416-8AD0-FC1E068809B0}" destId="{47C14BF6-FCD6-4008-A4B3-5FB4317AE12E}" srcOrd="3" destOrd="0" parTransId="{FA9065A5-BA46-4E8D-8D41-0AC2D2A6F1CC}" sibTransId="{54346A4F-C3E4-4D51-B1F4-C947925E7F13}"/>
    <dgm:cxn modelId="{745CA2AA-F55A-4369-8EF9-07B10F91265F}" type="presOf" srcId="{7E396B4C-5DFC-4ECA-9E1D-491626DC998C}" destId="{9CC02DD8-1F6B-4224-BC68-CFDBE767F4D2}" srcOrd="0" destOrd="0" presId="urn:microsoft.com/office/officeart/2005/8/layout/cycle3"/>
    <dgm:cxn modelId="{B6AF0827-EA27-4C32-8404-E766027B3763}" type="presOf" srcId="{FD913D45-40AE-40D0-BE0E-10C1A6156E78}" destId="{0E3B4BB8-121F-4F73-9CBE-5DA2C95847EE}" srcOrd="0" destOrd="0" presId="urn:microsoft.com/office/officeart/2005/8/layout/cycle3"/>
    <dgm:cxn modelId="{2421F4A0-17F0-4376-B52D-61028D3FB5A7}" srcId="{263CE7C6-14CB-4416-8AD0-FC1E068809B0}" destId="{5C9EFEEC-7AE7-45F4-9C52-8678DF656BD6}" srcOrd="4" destOrd="0" parTransId="{D61DEEFA-0EFB-467D-94B1-33B7CBE62784}" sibTransId="{A1843D71-87C4-4F80-AC75-20B79C034749}"/>
    <dgm:cxn modelId="{F56A8F90-AB4C-4E36-9BA3-F07A38495150}" type="presParOf" srcId="{CA3099A0-5516-41B1-A189-36CB793952E3}" destId="{CCEE0F0B-7762-407F-8C39-1EF4CB1EA046}" srcOrd="0" destOrd="0" presId="urn:microsoft.com/office/officeart/2005/8/layout/cycle3"/>
    <dgm:cxn modelId="{7BE245A7-FBE1-4701-821B-1810A37D8A27}" type="presParOf" srcId="{CCEE0F0B-7762-407F-8C39-1EF4CB1EA046}" destId="{9F60EE03-B7A6-4317-8F0C-21C453CD87EA}" srcOrd="0" destOrd="0" presId="urn:microsoft.com/office/officeart/2005/8/layout/cycle3"/>
    <dgm:cxn modelId="{995CA65B-3221-4BC8-981F-6EA8E5B367ED}" type="presParOf" srcId="{CCEE0F0B-7762-407F-8C39-1EF4CB1EA046}" destId="{9CC02DD8-1F6B-4224-BC68-CFDBE767F4D2}" srcOrd="1" destOrd="0" presId="urn:microsoft.com/office/officeart/2005/8/layout/cycle3"/>
    <dgm:cxn modelId="{4D1A5FC2-6779-4274-A679-42FCCA5CE896}" type="presParOf" srcId="{CCEE0F0B-7762-407F-8C39-1EF4CB1EA046}" destId="{0E3B4BB8-121F-4F73-9CBE-5DA2C95847EE}" srcOrd="2" destOrd="0" presId="urn:microsoft.com/office/officeart/2005/8/layout/cycle3"/>
    <dgm:cxn modelId="{AD91CFB0-55C3-4486-AACE-475BB6E81794}" type="presParOf" srcId="{CCEE0F0B-7762-407F-8C39-1EF4CB1EA046}" destId="{1D42A7C3-8932-40C6-9B81-3AF3A9DDEC28}" srcOrd="3" destOrd="0" presId="urn:microsoft.com/office/officeart/2005/8/layout/cycle3"/>
    <dgm:cxn modelId="{0BE55545-CBDE-4326-B051-2914E08757D9}" type="presParOf" srcId="{CCEE0F0B-7762-407F-8C39-1EF4CB1EA046}" destId="{389F7F38-1732-4BF1-836C-C04828CF28AE}" srcOrd="4" destOrd="0" presId="urn:microsoft.com/office/officeart/2005/8/layout/cycle3"/>
    <dgm:cxn modelId="{295153FA-9C99-4A34-8463-5B7F54ABC660}" type="presParOf" srcId="{CCEE0F0B-7762-407F-8C39-1EF4CB1EA046}" destId="{D23897EA-31D6-4C0B-98E4-BB62E26B9CCC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CC02DD8-1F6B-4224-BC68-CFDBE767F4D2}">
      <dsp:nvSpPr>
        <dsp:cNvPr id="0" name=""/>
        <dsp:cNvSpPr/>
      </dsp:nvSpPr>
      <dsp:spPr>
        <a:xfrm>
          <a:off x="1876508" y="-30394"/>
          <a:ext cx="4933782" cy="4933782"/>
        </a:xfrm>
        <a:prstGeom prst="circularArrow">
          <a:avLst>
            <a:gd name="adj1" fmla="val 5544"/>
            <a:gd name="adj2" fmla="val 330680"/>
            <a:gd name="adj3" fmla="val 13761772"/>
            <a:gd name="adj4" fmla="val 17394584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60EE03-B7A6-4317-8F0C-21C453CD87EA}">
      <dsp:nvSpPr>
        <dsp:cNvPr id="0" name=""/>
        <dsp:cNvSpPr/>
      </dsp:nvSpPr>
      <dsp:spPr>
        <a:xfrm>
          <a:off x="3181201" y="1442"/>
          <a:ext cx="2324397" cy="11621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СКР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«Мир вокруг нас»</a:t>
          </a:r>
          <a:endParaRPr lang="ru-RU" sz="1400" kern="1200" dirty="0"/>
        </a:p>
      </dsp:txBody>
      <dsp:txXfrm>
        <a:off x="3181201" y="1442"/>
        <a:ext cx="2324397" cy="1162198"/>
      </dsp:txXfrm>
    </dsp:sp>
    <dsp:sp modelId="{0E3B4BB8-121F-4F73-9CBE-5DA2C95847EE}">
      <dsp:nvSpPr>
        <dsp:cNvPr id="0" name=""/>
        <dsp:cNvSpPr/>
      </dsp:nvSpPr>
      <dsp:spPr>
        <a:xfrm>
          <a:off x="5182184" y="1455242"/>
          <a:ext cx="2324397" cy="11621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ПР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«Мой любимый город и край»</a:t>
          </a:r>
          <a:endParaRPr lang="ru-RU" sz="1400" kern="1200" dirty="0"/>
        </a:p>
      </dsp:txBody>
      <dsp:txXfrm>
        <a:off x="5182184" y="1455242"/>
        <a:ext cx="2324397" cy="1162198"/>
      </dsp:txXfrm>
    </dsp:sp>
    <dsp:sp modelId="{1D42A7C3-8932-40C6-9B81-3AF3A9DDEC28}">
      <dsp:nvSpPr>
        <dsp:cNvPr id="0" name=""/>
        <dsp:cNvSpPr/>
      </dsp:nvSpPr>
      <dsp:spPr>
        <a:xfrm>
          <a:off x="4417877" y="3807539"/>
          <a:ext cx="2324397" cy="11621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РР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«Говорю о тебе, моя родина»</a:t>
          </a:r>
          <a:endParaRPr lang="ru-RU" sz="1400" kern="1200" dirty="0"/>
        </a:p>
      </dsp:txBody>
      <dsp:txXfrm>
        <a:off x="4417877" y="3807539"/>
        <a:ext cx="2324397" cy="1162198"/>
      </dsp:txXfrm>
    </dsp:sp>
    <dsp:sp modelId="{389F7F38-1732-4BF1-836C-C04828CF28AE}">
      <dsp:nvSpPr>
        <dsp:cNvPr id="0" name=""/>
        <dsp:cNvSpPr/>
      </dsp:nvSpPr>
      <dsp:spPr>
        <a:xfrm>
          <a:off x="1944525" y="3807539"/>
          <a:ext cx="2324397" cy="11621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ХР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«Малочисленные народы Приамурья и Севера»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 dirty="0"/>
        </a:p>
      </dsp:txBody>
      <dsp:txXfrm>
        <a:off x="1944525" y="3807539"/>
        <a:ext cx="2324397" cy="1162198"/>
      </dsp:txXfrm>
    </dsp:sp>
    <dsp:sp modelId="{D23897EA-31D6-4C0B-98E4-BB62E26B9CCC}">
      <dsp:nvSpPr>
        <dsp:cNvPr id="0" name=""/>
        <dsp:cNvSpPr/>
      </dsp:nvSpPr>
      <dsp:spPr>
        <a:xfrm>
          <a:off x="1180217" y="1455242"/>
          <a:ext cx="2324397" cy="11621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ФР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«Игры малочисленных народов Приамурья  и Севера»</a:t>
          </a:r>
          <a:endParaRPr lang="ru-RU" sz="1400" kern="1200" dirty="0"/>
        </a:p>
      </dsp:txBody>
      <dsp:txXfrm>
        <a:off x="1180217" y="1455242"/>
        <a:ext cx="2324397" cy="1162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6248-C396-4A26-BC76-23CBC80D9F3F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1C3B-47EF-4F57-BCE0-A54FA775E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6248-C396-4A26-BC76-23CBC80D9F3F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1C3B-47EF-4F57-BCE0-A54FA775E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6248-C396-4A26-BC76-23CBC80D9F3F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1C3B-47EF-4F57-BCE0-A54FA775E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6248-C396-4A26-BC76-23CBC80D9F3F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1C3B-47EF-4F57-BCE0-A54FA775E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6248-C396-4A26-BC76-23CBC80D9F3F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1C3B-47EF-4F57-BCE0-A54FA775E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6248-C396-4A26-BC76-23CBC80D9F3F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1C3B-47EF-4F57-BCE0-A54FA775E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6248-C396-4A26-BC76-23CBC80D9F3F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1C3B-47EF-4F57-BCE0-A54FA775E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6248-C396-4A26-BC76-23CBC80D9F3F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1C3B-47EF-4F57-BCE0-A54FA775E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6248-C396-4A26-BC76-23CBC80D9F3F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1C3B-47EF-4F57-BCE0-A54FA775E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6248-C396-4A26-BC76-23CBC80D9F3F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41C3B-47EF-4F57-BCE0-A54FA775E3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6248-C396-4A26-BC76-23CBC80D9F3F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241C3B-47EF-4F57-BCE0-A54FA775E3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3636248-C396-4A26-BC76-23CBC80D9F3F}" type="datetimeFigureOut">
              <a:rPr lang="ru-RU" smtClean="0"/>
              <a:pPr/>
              <a:t>30.05.2016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241C3B-47EF-4F57-BCE0-A54FA775E31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Flag_of_Khabarovsk_Krai.svg?uselang=r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2.em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87824" y="2060848"/>
            <a:ext cx="5616624" cy="23762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Авторская программа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«Маленькие дальневосточники»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как вариативная часть </a:t>
            </a:r>
            <a:b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ООП ДО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2" descr="http://www.funmedia.ru/up/photos/multik/multik322.png"/>
          <p:cNvPicPr>
            <a:picLocks noChangeAspect="1" noChangeArrowheads="1"/>
          </p:cNvPicPr>
          <p:nvPr/>
        </p:nvPicPr>
        <p:blipFill>
          <a:blip r:embed="rId2" cstate="print">
            <a:lum/>
          </a:blip>
          <a:srcRect t="13636" b="13636"/>
          <a:stretch>
            <a:fillRect/>
          </a:stretch>
        </p:blipFill>
        <p:spPr>
          <a:xfrm>
            <a:off x="251520" y="836712"/>
            <a:ext cx="2611016" cy="2048272"/>
          </a:xfrm>
          <a:prstGeom prst="star32">
            <a:avLst/>
          </a:prstGeom>
          <a:noFill/>
          <a:ln w="57150">
            <a:solidFill>
              <a:srgbClr val="FFFF00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4494286" y="5373216"/>
            <a:ext cx="44050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i="1" dirty="0" smtClean="0">
                <a:solidFill>
                  <a:srgbClr val="0070C0"/>
                </a:solidFill>
              </a:rPr>
              <a:t>Кондратьева Любовь Александровна,</a:t>
            </a:r>
          </a:p>
          <a:p>
            <a:pPr algn="ctr"/>
            <a:r>
              <a:rPr lang="ru-RU" i="1" dirty="0" smtClean="0">
                <a:solidFill>
                  <a:srgbClr val="0070C0"/>
                </a:solidFill>
              </a:rPr>
              <a:t> старший воспитатель МАДОУ №41, </a:t>
            </a:r>
          </a:p>
          <a:p>
            <a:pPr algn="ctr"/>
            <a:r>
              <a:rPr lang="ru-RU" i="1" dirty="0" smtClean="0">
                <a:solidFill>
                  <a:srgbClr val="0070C0"/>
                </a:solidFill>
              </a:rPr>
              <a:t>г. Хабаровск</a:t>
            </a:r>
            <a:endParaRPr lang="ru-RU" i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Виды деятельности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554162"/>
            <a:ext cx="7803976" cy="4525963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Игровая;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Изобразительная;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Музыкальная;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Коммуникативная;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Познавательная;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Исследовательская;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Двигательная;</a:t>
            </a:r>
          </a:p>
          <a:p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Речевая.</a:t>
            </a:r>
            <a:endParaRPr lang="ru-RU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25144"/>
            <a:ext cx="1601614" cy="169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221088"/>
            <a:ext cx="2232248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C:\Users\User\Desktop\заполнение сайта\Конкурс стихов 16.10\SAM_14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1484784"/>
            <a:ext cx="2790389" cy="2403728"/>
          </a:xfrm>
          <a:prstGeom prst="rect">
            <a:avLst/>
          </a:prstGeom>
          <a:noFill/>
        </p:spPr>
      </p:pic>
      <p:pic>
        <p:nvPicPr>
          <p:cNvPr id="9" name="Picture 2" descr="C:\Users\User\Desktop\Документы\фотографии\2015-05-25 23.25.3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725144"/>
            <a:ext cx="1768917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22114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Образовательная программа ДОО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28800"/>
            <a:ext cx="6984776" cy="4451325"/>
          </a:xfrm>
        </p:spPr>
        <p:txBody>
          <a:bodyPr>
            <a:normAutofit/>
          </a:bodyPr>
          <a:lstStyle/>
          <a:p>
            <a:pPr lvl="0">
              <a:buNone/>
            </a:pPr>
            <a:r>
              <a:rPr lang="ru-RU" sz="1900" cap="all" dirty="0" smtClean="0">
                <a:latin typeface="Times New Roman" pitchFamily="18" charset="0"/>
                <a:cs typeface="Times New Roman" pitchFamily="18" charset="0"/>
              </a:rPr>
              <a:t>Целевой раздел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Пояснительная записка</a:t>
            </a:r>
          </a:p>
          <a:p>
            <a:pPr lvl="1">
              <a:buNone/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Часть, формируемая участниками образовательных отношений </a:t>
            </a:r>
          </a:p>
          <a:p>
            <a:pPr>
              <a:buNone/>
            </a:pP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Значимые для разработки и реализации Программы характеристики</a:t>
            </a: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Парциальные программы, методики, технологии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, используемые в практике работы педагогов МАДОУ №41 в концепции задач детского сада следующие (смотрите таблицу)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0" y="1268760"/>
          <a:ext cx="8712970" cy="511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2594"/>
                <a:gridCol w="1742594"/>
                <a:gridCol w="1742594"/>
                <a:gridCol w="1742594"/>
                <a:gridCol w="1742594"/>
              </a:tblGrid>
              <a:tr h="87922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600" b="1" i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Единичный проект № 6. </a:t>
                      </a:r>
                      <a:endParaRPr lang="ru-RU" sz="16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Программа/технология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Цель программы/технологии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Возраст детей</a:t>
                      </a:r>
                      <a:endParaRPr lang="ru-RU" sz="12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Ссылка (выходные данные)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423334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400" b="1" i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Гражданско-патриотическое воспитание в ДОО </a:t>
                      </a:r>
                      <a:r>
                        <a:rPr kumimoji="0" lang="ru-RU" sz="14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«Планирование деятельности по обновлению содержания  ООП с учетом направлений инновационной деятельности в сфере дошкольного </a:t>
                      </a:r>
                      <a:endParaRPr lang="ru-RU" sz="1400" dirty="0" smtClean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400" i="1" dirty="0" smtClean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latin typeface="Times New Roman"/>
                          <a:ea typeface="Times New Roman"/>
                        </a:rPr>
                        <a:t>Авторская программа   «Маленькие дальневосточники» Л.А.Кондратьевой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sz="14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buNone/>
                      </a:pP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формирование основ гражданской идентичности у детей дошкольного возраста.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/>
                          <a:ea typeface="Times New Roman"/>
                        </a:rPr>
                        <a:t>3 </a:t>
                      </a: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– 7 лет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kumimoji="0" lang="ru-RU" sz="14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МАУ ЦРО, «Уроки на всю жизнь», сборник авторских программ, разработок, сценариев образовательных учреждений города Хабаровска, 2012 г. г. Хабаровск</a:t>
                      </a:r>
                      <a:endParaRPr lang="ru-RU" sz="1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67544" y="260648"/>
            <a:ext cx="80648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Характеристика парциальных программ, технологий, методик 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cuments\image2X8G5L1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404664"/>
            <a:ext cx="4393183" cy="2928994"/>
          </a:xfrm>
          <a:prstGeom prst="rect">
            <a:avLst/>
          </a:prstGeom>
          <a:noFill/>
        </p:spPr>
      </p:pic>
      <p:pic>
        <p:nvPicPr>
          <p:cNvPr id="12" name="Picture 7" descr="C:\Users\User\Documents\imageR755NL8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501008"/>
            <a:ext cx="4680520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4307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xtBox 39"/>
          <p:cNvSpPr txBox="1"/>
          <p:nvPr/>
        </p:nvSpPr>
        <p:spPr>
          <a:xfrm>
            <a:off x="2555776" y="220486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Спасибо!</a:t>
            </a:r>
            <a:endParaRPr lang="ru-RU" sz="36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548680"/>
            <a:ext cx="8686800" cy="5328592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 </a:t>
            </a:r>
            <a:r>
              <a:rPr lang="ru-RU" sz="200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АКТУАЛЬНОСТЬ</a:t>
            </a:r>
            <a:endParaRPr lang="ru-RU" sz="18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buNone/>
            </a:pPr>
            <a:r>
              <a:rPr lang="ru-RU" sz="18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Одной из главных задач дошкольных образовательных организаций, независимо от профиля, является патриотическое воспитание детей. Большое внимание решению задач патриотического воспитания   уделяется Правительством РФ и Министерством образования  РФ. Необходимость целенаправленной 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работы по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гражданско-правовому воспитанию подрастающего поколения отмечена в ряде нормативных и правовых документов: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Национальной доктрине образования Российской Федерации;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Государственной программе «Патриотическое воспитание граждан Российской Федерации на 2016-2020 годы»;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Федеральном государственном образовательном стандарте  дошкольного образования.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ru-RU" sz="1800" dirty="0">
              <a:latin typeface="Times New Roman" panose="02020603050405020304" pitchFamily="18" charset="0"/>
              <a:ea typeface="Calibri"/>
              <a:cs typeface="Times New Roman" panose="02020603050405020304" pitchFamily="18" charset="0"/>
            </a:endParaRP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620688"/>
            <a:ext cx="7920880" cy="4958011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   </a:t>
            </a:r>
            <a:r>
              <a:rPr lang="ru-RU" sz="1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ФГОС 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ДО </a:t>
            </a:r>
            <a:r>
              <a:rPr lang="ru-RU" sz="18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предлагает</a:t>
            </a:r>
            <a:r>
              <a:rPr lang="ru-RU" sz="1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обеспечить вариативность и разнообразие содержания образовательных программ и организационных форм уровня дошкольного образования, реализуя возможность формирования образовательных программ различной направленности с учётом образовательных потребностей и способностей детей. </a:t>
            </a:r>
            <a:r>
              <a:rPr lang="ru-RU" sz="18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Одним  из  путей  решения задач патриотического воспитания образования является  разработка  региональных  программ</a:t>
            </a:r>
            <a:r>
              <a:rPr lang="ru-RU" sz="1800" b="1" i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r>
              <a:rPr lang="ru-RU" sz="1800" b="1" i="1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 </a:t>
            </a:r>
          </a:p>
          <a:p>
            <a:endParaRPr lang="ru-RU" sz="1800" dirty="0"/>
          </a:p>
        </p:txBody>
      </p:sp>
      <p:pic>
        <p:nvPicPr>
          <p:cNvPr id="25602" name="Picture 2" descr="http://static.panoramio.com.storage.googleapis.com/photos/small/70118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3933056"/>
            <a:ext cx="2286000" cy="1714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1628800"/>
            <a:ext cx="7318648" cy="410445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dirty="0" smtClean="0">
                <a:latin typeface="Times New Roman"/>
                <a:ea typeface="Calibri"/>
                <a:cs typeface="Times New Roman"/>
              </a:rPr>
              <a:t>   </a:t>
            </a:r>
          </a:p>
          <a:p>
            <a:pPr marL="0" indent="0">
              <a:lnSpc>
                <a:spcPct val="150000"/>
              </a:lnSpc>
              <a:buNone/>
            </a:pPr>
            <a:endParaRPr lang="ru-RU" sz="1800" dirty="0" smtClean="0">
              <a:latin typeface="Times New Roman"/>
              <a:ea typeface="Calibri"/>
              <a:cs typeface="Times New Roman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ru-RU" sz="1900" dirty="0" smtClean="0">
                <a:latin typeface="Times New Roman"/>
                <a:ea typeface="Calibri"/>
                <a:cs typeface="Times New Roman"/>
              </a:rPr>
              <a:t>Дошкольное </a:t>
            </a:r>
            <a:r>
              <a:rPr lang="ru-RU" sz="1900" dirty="0">
                <a:latin typeface="Times New Roman"/>
                <a:ea typeface="Calibri"/>
                <a:cs typeface="Times New Roman"/>
              </a:rPr>
              <a:t>детство – </a:t>
            </a:r>
            <a:r>
              <a:rPr lang="ru-RU" sz="1900" dirty="0" smtClean="0">
                <a:latin typeface="Times New Roman"/>
                <a:ea typeface="Calibri"/>
                <a:cs typeface="Times New Roman"/>
              </a:rPr>
              <a:t>первый уровень образования</a:t>
            </a:r>
            <a:r>
              <a:rPr lang="ru-RU" sz="1900" dirty="0">
                <a:latin typeface="Times New Roman"/>
                <a:ea typeface="Calibri"/>
                <a:cs typeface="Times New Roman"/>
              </a:rPr>
              <a:t>,  на  которой  закладываются  основы личности,  происходит  формирование  патриотических  чувств,   нравственности,  развивается  художественно-эстетический  вкус.  Природный  ландшафт  Хабаровского края,  красота  и  разнообразие  растительного и  животного  мира,  этнографические   и   исторические  особенности  Дальнего Востока -   богатейший  материал  для  воспитания  в  детях  патриотических  чувств,  нравственности,  развития  художественно-эстетического вкуса.</a:t>
            </a:r>
            <a:endParaRPr lang="ru-RU" sz="1900" dirty="0"/>
          </a:p>
        </p:txBody>
      </p:sp>
      <p:pic>
        <p:nvPicPr>
          <p:cNvPr id="4" name="Рисунок 3" descr="http://abali.ru/wp-content/uploads/2013/03/gerb_habarovskogo_kraya-600x738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548680"/>
            <a:ext cx="1609725" cy="1990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Flag of Khabarovsk Krai.svg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620688"/>
            <a:ext cx="2105025" cy="1381125"/>
          </a:xfrm>
          <a:prstGeom prst="rect">
            <a:avLst/>
          </a:prstGeom>
          <a:noFill/>
          <a:ln w="9525">
            <a:solidFill>
              <a:srgbClr val="0070C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692696"/>
            <a:ext cx="8398768" cy="488337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9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9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Цель программы «Маленькие дальневосточники»: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формирование основ гражданской идентичности,</a:t>
            </a:r>
            <a:r>
              <a:rPr lang="ru-RU" sz="1800" dirty="0" smtClean="0"/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патриотизма, нравственных ориентиров у детей дошкольного возраста.</a:t>
            </a:r>
          </a:p>
          <a:p>
            <a:pPr>
              <a:buNone/>
            </a:pPr>
            <a:r>
              <a:rPr lang="ru-RU" sz="19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 lvl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формировать первичные  представления о  «малой» родине, об истории, культуре, географическом положении и этнографии Хабаровского края;</a:t>
            </a:r>
          </a:p>
          <a:p>
            <a:pPr lvl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развивать  основы  экологической  культуры  с  учётом  природных  особенностей  Хабаровского края;</a:t>
            </a:r>
          </a:p>
          <a:p>
            <a:pPr lvl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развивать  интерес, эмоциональную  отзывчивость,  эстетические  чувства к искусству  народов  разных национальностей,  проживающих на  территории  Хабаровского  края, формировать   чувство  причастности  к  творческому  наследию  дальневосточной  культуры;</a:t>
            </a:r>
          </a:p>
          <a:p>
            <a:pPr lvl="0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формировать положительное отношение ребенка к себе, другим людям, к малой родине.</a:t>
            </a:r>
          </a:p>
          <a:p>
            <a:pPr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Планируемые результаты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052736"/>
            <a:ext cx="8219256" cy="4739357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50000"/>
              </a:lnSpc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В дошкольной 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организации</a:t>
            </a:r>
            <a:r>
              <a:rPr lang="ru-RU" sz="19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на основе программы создана система  нравственно-патриотического  воспитания  </a:t>
            </a:r>
          </a:p>
          <a:p>
            <a:pPr lvl="0">
              <a:lnSpc>
                <a:spcPct val="150000"/>
              </a:lnSpc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Дети имеют  первичные  представления о  малой родине, проявляют   интерес  к  истории  своего  города  и  края,  умеют  видеть  историю  вокруг  себя (в  названиях  улиц,  площадей,  парков).</a:t>
            </a:r>
          </a:p>
          <a:p>
            <a:pPr lvl="0">
              <a:lnSpc>
                <a:spcPct val="150000"/>
              </a:lnSpc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Дошкольники проявляют интерес к   декоративно-прикладному   искусству  жителей  России  и  Приамурья, бережное  отношение  к  окружающей  среде  и  рукотворному  миру.</a:t>
            </a:r>
          </a:p>
          <a:p>
            <a:pPr lvl="0">
              <a:lnSpc>
                <a:spcPct val="150000"/>
              </a:lnSpc>
            </a:pP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Дети способны  соблюдать общепринятые  нормы  и правила  поведения, имеют стойкие  представления о  себе,  семье,  обществе  (ближайшем  социуме), родном городе, крае,  государстве  (стране),  мире природы  Хабаровского края.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Разделы программы: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668072" cy="4811365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Мир вокруг нас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Мой любимый город и край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Говорю о тебе, моя родина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Игры  малочисленных народов Приамурья и Севера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Малочисленные народы Приамурья и Севера.</a:t>
            </a:r>
          </a:p>
          <a:p>
            <a:pPr>
              <a:lnSpc>
                <a:spcPct val="150000"/>
              </a:lnSpc>
              <a:buNone/>
            </a:pP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http://vladivostok.bezformata.ru/content/image1343234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1412776"/>
            <a:ext cx="1296144" cy="864096"/>
          </a:xfrm>
          <a:prstGeom prst="rect">
            <a:avLst/>
          </a:prstGeom>
          <a:noFill/>
        </p:spPr>
      </p:pic>
      <p:pic>
        <p:nvPicPr>
          <p:cNvPr id="10244" name="Picture 4" descr="http://dalinfotour.ru/netcat_files/728/728/oCmM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844824"/>
            <a:ext cx="1520676" cy="1080120"/>
          </a:xfrm>
          <a:prstGeom prst="rect">
            <a:avLst/>
          </a:prstGeom>
          <a:noFill/>
        </p:spPr>
      </p:pic>
      <p:pic>
        <p:nvPicPr>
          <p:cNvPr id="10246" name="Picture 6" descr="http://iprim.ru/images/news/4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" y="-136525"/>
            <a:ext cx="9525" cy="9525"/>
          </a:xfrm>
          <a:prstGeom prst="rect">
            <a:avLst/>
          </a:prstGeom>
          <a:noFill/>
        </p:spPr>
      </p:pic>
      <p:pic>
        <p:nvPicPr>
          <p:cNvPr id="10248" name="Picture 8" descr="http://iprim.ru/images/news/4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" y="-136525"/>
            <a:ext cx="9525" cy="9525"/>
          </a:xfrm>
          <a:prstGeom prst="rect">
            <a:avLst/>
          </a:prstGeom>
          <a:noFill/>
        </p:spPr>
      </p:pic>
      <p:pic>
        <p:nvPicPr>
          <p:cNvPr id="10250" name="Picture 10" descr="http://iprim.ru/images/news/46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500" y="-136525"/>
            <a:ext cx="9525" cy="9525"/>
          </a:xfrm>
          <a:prstGeom prst="rect">
            <a:avLst/>
          </a:prstGeom>
          <a:noFill/>
        </p:spPr>
      </p:pic>
      <p:pic>
        <p:nvPicPr>
          <p:cNvPr id="10252" name="Picture 12" descr="http://expo2012.inconnect.ru/wp-content/uploads/2012/04/minregion-catoon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4005064"/>
            <a:ext cx="2448272" cy="1584176"/>
          </a:xfrm>
          <a:prstGeom prst="rect">
            <a:avLst/>
          </a:prstGeom>
          <a:noFill/>
        </p:spPr>
      </p:pic>
      <p:pic>
        <p:nvPicPr>
          <p:cNvPr id="10254" name="Picture 14" descr="http://go2.imgsmail.ru/imgpreview?key=714c798ab92db75a&amp;mb=imgdb_preview_7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4005064"/>
            <a:ext cx="2219325" cy="1628776"/>
          </a:xfrm>
          <a:prstGeom prst="rect">
            <a:avLst/>
          </a:prstGeom>
          <a:noFill/>
        </p:spPr>
      </p:pic>
      <p:pic>
        <p:nvPicPr>
          <p:cNvPr id="10256" name="Picture 16" descr="http://www.maam.ru/upload/blogs/55c2f5e5d9c96ad695e2d4e16ff4d976.jpg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63888" y="4005064"/>
            <a:ext cx="1152128" cy="14758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562074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Области реализации программы: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458740267"/>
              </p:ext>
            </p:extLst>
          </p:nvPr>
        </p:nvGraphicFramePr>
        <p:xfrm>
          <a:off x="251520" y="836712"/>
          <a:ext cx="8686800" cy="49711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Рисунок 4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0800000">
            <a:off x="3491880" y="2708920"/>
            <a:ext cx="216024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Формы работы</a:t>
            </a:r>
            <a:endParaRPr lang="ru-RU" sz="24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980728"/>
            <a:ext cx="8136904" cy="488337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НОД;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СД;</a:t>
            </a: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Экскурсии;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Целевые прогулки;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Викторины;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Досуги;</a:t>
            </a:r>
          </a:p>
          <a:p>
            <a:pPr>
              <a:lnSpc>
                <a:spcPct val="150000"/>
              </a:lnSpc>
            </a:pP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Развлечения;</a:t>
            </a:r>
          </a:p>
          <a:p>
            <a:endParaRPr lang="ru-RU" dirty="0"/>
          </a:p>
        </p:txBody>
      </p:sp>
      <p:pic>
        <p:nvPicPr>
          <p:cNvPr id="1026" name="Picture 2" descr="C:\Users\ACER\Downloads\ФОТО\image (3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142885"/>
            <a:ext cx="1967096" cy="2315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\Documents\imageSU04BW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573016"/>
            <a:ext cx="2376264" cy="2448272"/>
          </a:xfrm>
          <a:prstGeom prst="rect">
            <a:avLst/>
          </a:prstGeom>
          <a:noFill/>
        </p:spPr>
      </p:pic>
      <p:pic>
        <p:nvPicPr>
          <p:cNvPr id="7" name="Picture 3" descr="C:\Users\User\Desktop\заполнение сайта\Конкурс стихов 16.10\SAM_14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717032"/>
            <a:ext cx="3240360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277</TotalTime>
  <Words>607</Words>
  <Application>Microsoft Office PowerPoint</Application>
  <PresentationFormat>Экран (4:3)</PresentationFormat>
  <Paragraphs>83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Поток</vt:lpstr>
      <vt:lpstr>Авторская программа  «Маленькие дальневосточники»  как вариативная часть  ООП ДО</vt:lpstr>
      <vt:lpstr> </vt:lpstr>
      <vt:lpstr>Слайд 3</vt:lpstr>
      <vt:lpstr>Слайд 4</vt:lpstr>
      <vt:lpstr>Слайд 5</vt:lpstr>
      <vt:lpstr>Планируемые результаты</vt:lpstr>
      <vt:lpstr>Разделы программы:</vt:lpstr>
      <vt:lpstr>Области реализации программы:</vt:lpstr>
      <vt:lpstr>Формы работы</vt:lpstr>
      <vt:lpstr>Виды деятельности</vt:lpstr>
      <vt:lpstr>Образовательная программа ДОО</vt:lpstr>
      <vt:lpstr>Слайд 12</vt:lpstr>
      <vt:lpstr>Слайд 13</vt:lpstr>
      <vt:lpstr>Слайд 14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Авторская программа  «Маленькие дальневосточники»  как вариативная часть ООП ДО</dc:title>
  <dc:creator>User</dc:creator>
  <cp:lastModifiedBy>User</cp:lastModifiedBy>
  <cp:revision>35</cp:revision>
  <dcterms:created xsi:type="dcterms:W3CDTF">2015-11-14T12:03:37Z</dcterms:created>
  <dcterms:modified xsi:type="dcterms:W3CDTF">2016-05-29T14:19:11Z</dcterms:modified>
</cp:coreProperties>
</file>